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27"/>
  </p:notesMasterIdLst>
  <p:sldIdLst>
    <p:sldId id="269" r:id="rId2"/>
    <p:sldId id="347" r:id="rId3"/>
    <p:sldId id="403" r:id="rId4"/>
    <p:sldId id="404" r:id="rId5"/>
    <p:sldId id="405"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22" r:id="rId22"/>
    <p:sldId id="423" r:id="rId23"/>
    <p:sldId id="424" r:id="rId24"/>
    <p:sldId id="425" r:id="rId25"/>
    <p:sldId id="426" r:id="rId26"/>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3"/>
    <p:restoredTop sz="81625"/>
  </p:normalViewPr>
  <p:slideViewPr>
    <p:cSldViewPr>
      <p:cViewPr varScale="1">
        <p:scale>
          <a:sx n="96" d="100"/>
          <a:sy n="96" d="100"/>
        </p:scale>
        <p:origin x="1208" y="16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effect of leaf lifespan on photosynthetic capacity, leaf nitrogen concentration, and specific leaf area. Symbols as in Fig. 5.13. Redrawn from Reich et al. (1997)" </a:t>
            </a:r>
            <a:r>
              <a:rPr lang="en-US" dirty="0"/>
              <a:t>Source: </a:t>
            </a:r>
            <a:r>
              <a:rPr lang="en-US" dirty="0">
                <a:hlinkClick r:id="rId3"/>
              </a:rPr>
              <a:t>Chapin, 2011, PTEEChap5.ppt, fig. 5.13</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89958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Adaptation</a:t>
            </a:r>
            <a:r>
              <a:rPr lang="en-US" baseline="0" dirty="0"/>
              <a:t> for different species, but all have optimal operating range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196601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what it does is to split (proportionately) 12 water molecules (H20) and produce 6 molecules of oxygen gas (O2) and 6 of H20. Carbon dioxide is reduced to glucose (C6H12O6) which is the basic material from which other biochemical constituents of biomass are </a:t>
            </a:r>
            <a:r>
              <a:rPr lang="en-US" dirty="0" err="1"/>
              <a:t>synthesised</a:t>
            </a:r>
            <a:r>
              <a:rPr lang="en-US" dirty="0"/>
              <a:t> (Grace, 2001). Note that the additional 6H2O are omitted in the figure above which does not include transpiration.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1042276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Rubisco </a:t>
            </a:r>
            <a:r>
              <a:rPr lang="en-GB" sz="1200" b="0" i="0" u="none" strike="noStrike" kern="1200" dirty="0">
                <a:solidFill>
                  <a:srgbClr val="000000"/>
                </a:solidFill>
                <a:effectLst/>
                <a:latin typeface="Times New Roman" charset="0"/>
                <a:ea typeface="ＭＳ Ｐゴシック" charset="-128"/>
                <a:cs typeface="ＭＳ Ｐゴシック" charset="-128"/>
              </a:rPr>
              <a:t>Ribulose-1,5-bisphosphate carboxylase/oxygenase</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95893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the first step of the cycle CO2 reacts with </a:t>
            </a:r>
            <a:r>
              <a:rPr lang="en-US" i="1" dirty="0" err="1"/>
              <a:t>RuBP</a:t>
            </a:r>
            <a:r>
              <a:rPr lang="en-US" i="1" dirty="0"/>
              <a:t>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258416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structure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117227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net photosynthetic rate to </a:t>
            </a:r>
            <a:r>
              <a:rPr lang="en-US" dirty="0" err="1"/>
              <a:t>photosynthetically</a:t>
            </a:r>
            <a:r>
              <a:rPr lang="en-US" dirty="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lang="en-US" dirty="0">
                <a:hlinkClick r:id="rId3"/>
              </a:rPr>
              <a:t>Chapin, 2011, PTEEChap5.ppt, fig. 5.5</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68613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lang="en-US" dirty="0">
                <a:hlinkClick r:id="rId3"/>
              </a:rPr>
              <a:t>Chapin, 2011, PTEEChap5.ppt, fig. 5.10</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136192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lang="en-US" dirty="0"/>
              <a:t>Source: </a:t>
            </a:r>
            <a:r>
              <a:rPr lang="en-US" dirty="0">
                <a:hlinkClick r:id="rId3"/>
              </a:rPr>
              <a:t>Chapin, 2011, PTEEChap5.ppt, fig. 5.11</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985423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a:t>"Relationship between leaf nitrogen concentration and maximum </a:t>
            </a:r>
            <a:r>
              <a:rPr lang="en-US" i="1" dirty="0" err="1"/>
              <a:t>stomatal</a:t>
            </a:r>
            <a:r>
              <a:rPr lang="en-US" i="1" dirty="0"/>
              <a:t> conductance of plants from Earth's major biomes. Each point and its standard error represent a different biome: </a:t>
            </a:r>
            <a:r>
              <a:rPr lang="en-US" i="1" dirty="0" err="1"/>
              <a:t>bc</a:t>
            </a:r>
            <a:r>
              <a:rPr lang="en-US" i="1" dirty="0"/>
              <a:t>, broad-leafed crops; </a:t>
            </a:r>
            <a:r>
              <a:rPr lang="en-US" i="1" dirty="0" err="1"/>
              <a:t>ce</a:t>
            </a:r>
            <a:r>
              <a:rPr lang="en-US" i="1" dirty="0"/>
              <a:t>, cereal crops; co, evergreen conifer forest; dc, deciduous conifer forest; </a:t>
            </a:r>
            <a:r>
              <a:rPr lang="en-US" i="1" dirty="0" err="1"/>
              <a:t>df</a:t>
            </a:r>
            <a:r>
              <a:rPr lang="en-US" i="1" dirty="0"/>
              <a:t>, tropical dry forest; </a:t>
            </a:r>
            <a:r>
              <a:rPr lang="en-US" i="1" dirty="0" err="1"/>
              <a:t>gl</a:t>
            </a:r>
            <a:r>
              <a:rPr lang="en-US" i="1" dirty="0"/>
              <a:t>, grassland; </a:t>
            </a:r>
            <a:r>
              <a:rPr lang="en-US" i="1" dirty="0" err="1"/>
              <a:t>mo</a:t>
            </a:r>
            <a:r>
              <a:rPr lang="en-US" i="1" dirty="0"/>
              <a:t>, monsoonal forest; </a:t>
            </a:r>
            <a:r>
              <a:rPr lang="en-US" i="1" dirty="0" err="1"/>
              <a:t>sc</a:t>
            </a:r>
            <a:r>
              <a:rPr lang="en-US" i="1" dirty="0"/>
              <a:t>, </a:t>
            </a:r>
            <a:r>
              <a:rPr lang="en-US" i="1" dirty="0" err="1"/>
              <a:t>sclerophyllous</a:t>
            </a:r>
            <a:r>
              <a:rPr lang="en-US" i="1" dirty="0"/>
              <a:t> shrub; </a:t>
            </a:r>
            <a:r>
              <a:rPr lang="en-US" i="1" dirty="0" err="1"/>
              <a:t>sd</a:t>
            </a:r>
            <a:r>
              <a:rPr lang="en-US" i="1" dirty="0"/>
              <a:t>, dry savanna; </a:t>
            </a:r>
            <a:r>
              <a:rPr lang="en-US" i="1" dirty="0" err="1"/>
              <a:t>sw</a:t>
            </a:r>
            <a:r>
              <a:rPr lang="en-US" i="1" dirty="0"/>
              <a:t>, wet savanna; </a:t>
            </a:r>
            <a:r>
              <a:rPr lang="en-US" i="1" dirty="0" err="1"/>
              <a:t>tc</a:t>
            </a:r>
            <a:r>
              <a:rPr lang="en-US" i="1" dirty="0"/>
              <a:t>, tropical tree crop; td, temperate deciduous broadleaved forest; </a:t>
            </a:r>
            <a:r>
              <a:rPr lang="en-US" i="1" dirty="0" err="1"/>
              <a:t>te</a:t>
            </a:r>
            <a:r>
              <a:rPr lang="en-US" i="1" dirty="0"/>
              <a:t>, temperate evergreen broadleaved forest; </a:t>
            </a:r>
            <a:r>
              <a:rPr lang="en-US" i="1" dirty="0" err="1"/>
              <a:t>tr</a:t>
            </a:r>
            <a:r>
              <a:rPr lang="en-US" i="1" dirty="0"/>
              <a:t>, tropical wet forest; </a:t>
            </a:r>
            <a:r>
              <a:rPr lang="en-US" i="1" dirty="0" err="1"/>
              <a:t>tu</a:t>
            </a:r>
            <a:r>
              <a:rPr lang="en-US" i="1" dirty="0"/>
              <a:t>, herbaceous tundra. Redrawn from Schulze et al. (1994)." </a:t>
            </a:r>
            <a:r>
              <a:rPr lang="en-US" dirty="0"/>
              <a:t>Source: </a:t>
            </a:r>
            <a:r>
              <a:rPr lang="en-US" dirty="0">
                <a:hlinkClick r:id="rId3"/>
              </a:rPr>
              <a:t>Chapin, 2011, PTEEChap5.ppt, fig. 5.12</a:t>
            </a:r>
            <a:r>
              <a:rPr lang="en-US" dirty="0"/>
              <a:t> </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280589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aob.oxfordjournals.org/content/89/7/871.full" TargetMode="External"/><Relationship Id="rId3" Type="http://schemas.openxmlformats.org/officeDocument/2006/relationships/hyperlink" Target="http://www.fao.org/documents/en/docrep.jsp" TargetMode="External"/><Relationship Id="rId7" Type="http://schemas.openxmlformats.org/officeDocument/2006/relationships/hyperlink" Target="http://www.nature.com/scitable/knowledge/library/terrestrial-primary-production-fuel-for-life-17567411" TargetMode="External"/><Relationship Id="rId2" Type="http://schemas.openxmlformats.org/officeDocument/2006/relationships/hyperlink" Target="http://www.fao.org/docrep/X0490E/X0490E00.htm" TargetMode="External"/><Relationship Id="rId1" Type="http://schemas.openxmlformats.org/officeDocument/2006/relationships/slideLayout" Target="../slideLayouts/slideLayout2.xml"/><Relationship Id="rId6" Type="http://schemas.openxmlformats.org/officeDocument/2006/relationships/hyperlink" Target="http://www.nature.com/scitable/knowledge/library/factors-affecting-global-climate-17079163" TargetMode="External"/><Relationship Id="rId5" Type="http://schemas.openxmlformats.org/officeDocument/2006/relationships/hyperlink" Target="http://www.nature.com/scitable/knowledge/library/terrestrial-biomes-13236757" TargetMode="External"/><Relationship Id="rId4" Type="http://schemas.openxmlformats.org/officeDocument/2006/relationships/hyperlink" Target="http://www.nature.com/scitable/knowledge/library/introduction-to-the-basic-drivers-of-climate-13368032"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004</a:t>
            </a:r>
            <a:br>
              <a:rPr lang="en-US" sz="3600" b="1" dirty="0"/>
            </a:br>
            <a:r>
              <a:rPr lang="en-US" sz="3600" b="1" dirty="0"/>
              <a:t>Photosynthesis</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6:26:55" descr="Audio Recording 11 Jan 2021 at 16:26:55">
            <a:hlinkClick r:id="" action="ppaction://media"/>
            <a:extLst>
              <a:ext uri="{FF2B5EF4-FFF2-40B4-BE49-F238E27FC236}">
                <a16:creationId xmlns:a16="http://schemas.microsoft.com/office/drawing/2014/main" id="{BB00283E-1C13-6A4B-9334-2EAE5135C4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 Plants</a:t>
            </a:r>
          </a:p>
        </p:txBody>
      </p:sp>
      <p:sp>
        <p:nvSpPr>
          <p:cNvPr id="3" name="Content Placeholder 2"/>
          <p:cNvSpPr>
            <a:spLocks noGrp="1"/>
          </p:cNvSpPr>
          <p:nvPr>
            <p:ph idx="1"/>
          </p:nvPr>
        </p:nvSpPr>
        <p:spPr/>
        <p:txBody>
          <a:bodyPr/>
          <a:lstStyle/>
          <a:p>
            <a:pPr marL="457200" indent="-457200">
              <a:buFont typeface="Arial"/>
              <a:buChar char="•"/>
            </a:pPr>
            <a:r>
              <a:rPr lang="en-US" dirty="0"/>
              <a:t>C4 plants (and CAM plants) </a:t>
            </a:r>
          </a:p>
          <a:p>
            <a:pPr marL="857250" lvl="1" indent="-457200">
              <a:buFont typeface="Arial"/>
              <a:buChar char="•"/>
            </a:pPr>
            <a:r>
              <a:rPr lang="en-US" dirty="0"/>
              <a:t>more efficient than C3 plants under conditions of drought, high temperatures, and nitrogen or CO2 limitation. </a:t>
            </a:r>
          </a:p>
          <a:p>
            <a:pPr marL="857250" lvl="1" indent="-457200">
              <a:buFont typeface="Arial"/>
              <a:buChar char="•"/>
            </a:pPr>
            <a:r>
              <a:rPr lang="en-US" dirty="0"/>
              <a:t>bypassing the photorespiration pathway and efficiently delivering CO2 to the </a:t>
            </a:r>
            <a:r>
              <a:rPr lang="en-US" dirty="0" err="1"/>
              <a:t>RuBisCO</a:t>
            </a:r>
            <a:r>
              <a:rPr lang="en-US" dirty="0"/>
              <a:t> enzyme</a:t>
            </a:r>
          </a:p>
        </p:txBody>
      </p:sp>
      <p:pic>
        <p:nvPicPr>
          <p:cNvPr id="4" name="Audio Recording 11 Jan 2021 at 16:39:46" descr="Audio Recording 11 Jan 2021 at 16:39:46">
            <a:hlinkClick r:id="" action="ppaction://media"/>
            <a:extLst>
              <a:ext uri="{FF2B5EF4-FFF2-40B4-BE49-F238E27FC236}">
                <a16:creationId xmlns:a16="http://schemas.microsoft.com/office/drawing/2014/main" id="{847627D2-2BD7-4847-88D7-EEB3542358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8679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a:t>
            </a:r>
          </a:p>
        </p:txBody>
      </p:sp>
      <p:pic>
        <p:nvPicPr>
          <p:cNvPr id="4" name="Content Placeholder 3"/>
          <p:cNvPicPr>
            <a:picLocks noGrp="1" noChangeAspect="1"/>
          </p:cNvPicPr>
          <p:nvPr>
            <p:ph idx="1"/>
          </p:nvPr>
        </p:nvPicPr>
        <p:blipFill>
          <a:blip r:embed="rId3"/>
          <a:srcRect l="-75590" r="-75590"/>
          <a:stretch>
            <a:fillRect/>
          </a:stretch>
        </p:blipFill>
        <p:spPr/>
      </p:pic>
    </p:spTree>
    <p:extLst>
      <p:ext uri="{BB962C8B-B14F-4D97-AF65-F5344CB8AC3E}">
        <p14:creationId xmlns:p14="http://schemas.microsoft.com/office/powerpoint/2010/main" val="300685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Respiration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(autotrophic) respiration</a:t>
            </a:r>
          </a:p>
          <a:p>
            <a:pPr marL="857250" lvl="1" indent="-457200">
              <a:buFont typeface="Arial"/>
              <a:buChar char="•"/>
            </a:pPr>
            <a:r>
              <a:rPr lang="en-US" dirty="0"/>
              <a:t>plants convert sugars back into CO2 and water, and release energy in the process.</a:t>
            </a:r>
          </a:p>
          <a:p>
            <a:pPr marL="857250" lvl="1" indent="-457200">
              <a:buFont typeface="Arial"/>
              <a:buChar char="•"/>
            </a:pPr>
            <a:endParaRPr lang="en-US" dirty="0"/>
          </a:p>
          <a:p>
            <a:pPr marL="857250" lvl="1" indent="-457200">
              <a:buFont typeface="Arial"/>
              <a:buChar char="•"/>
            </a:pPr>
            <a:endParaRPr lang="en-US" dirty="0"/>
          </a:p>
          <a:p>
            <a:pPr marL="857250" lvl="1" indent="-457200">
              <a:buFont typeface="Arial"/>
              <a:buChar char="•"/>
            </a:pPr>
            <a:r>
              <a:rPr lang="en-US" dirty="0"/>
              <a:t>energy released used for growth and maintenance of existing material. </a:t>
            </a:r>
          </a:p>
          <a:p>
            <a:pPr marL="857250" lvl="1" indent="-457200">
              <a:buFont typeface="Arial"/>
              <a:buChar char="•"/>
            </a:pPr>
            <a:r>
              <a:rPr lang="en-US" dirty="0"/>
              <a:t>Consumes 25% to75% of all of the carbohydrates generated in photosynthesis.</a:t>
            </a:r>
          </a:p>
          <a:p>
            <a:pPr marL="457200" indent="-457200">
              <a:buFont typeface="Arial"/>
              <a:buChar char="•"/>
            </a:pPr>
            <a:endParaRPr lang="en-US" dirty="0"/>
          </a:p>
        </p:txBody>
      </p:sp>
      <p:pic>
        <p:nvPicPr>
          <p:cNvPr id="4" name="Picture 3"/>
          <p:cNvPicPr>
            <a:picLocks noChangeAspect="1"/>
          </p:cNvPicPr>
          <p:nvPr/>
        </p:nvPicPr>
        <p:blipFill>
          <a:blip r:embed="rId4"/>
          <a:stretch>
            <a:fillRect/>
          </a:stretch>
        </p:blipFill>
        <p:spPr>
          <a:xfrm>
            <a:off x="2413000" y="3263900"/>
            <a:ext cx="5232400" cy="1016000"/>
          </a:xfrm>
          <a:prstGeom prst="rect">
            <a:avLst/>
          </a:prstGeom>
        </p:spPr>
      </p:pic>
      <p:pic>
        <p:nvPicPr>
          <p:cNvPr id="5" name="Audio Recording 11 Jan 2021 at 16:41:32" descr="Audio Recording 11 Jan 2021 at 16:41:32">
            <a:hlinkClick r:id="" action="ppaction://media"/>
            <a:extLst>
              <a:ext uri="{FF2B5EF4-FFF2-40B4-BE49-F238E27FC236}">
                <a16:creationId xmlns:a16="http://schemas.microsoft.com/office/drawing/2014/main" id="{924FCD7B-37F3-AE4B-9ACB-4DD57CCB95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4232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to photosynthesis at the leaf level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light limitation; </a:t>
            </a:r>
          </a:p>
          <a:p>
            <a:pPr marL="457200" indent="-457200">
              <a:buFont typeface="Arial"/>
              <a:buChar char="•"/>
            </a:pPr>
            <a:r>
              <a:rPr lang="en-US" dirty="0"/>
              <a:t>CO2 limitation; </a:t>
            </a:r>
          </a:p>
          <a:p>
            <a:pPr marL="457200" indent="-457200">
              <a:buFont typeface="Arial"/>
              <a:buChar char="•"/>
            </a:pPr>
            <a:r>
              <a:rPr lang="en-US" dirty="0"/>
              <a:t>nitrogen limitation and photosynthetic capacity;</a:t>
            </a:r>
          </a:p>
          <a:p>
            <a:pPr marL="457200" indent="-457200">
              <a:buFont typeface="Arial"/>
              <a:buChar char="•"/>
            </a:pPr>
            <a:r>
              <a:rPr lang="en-US" dirty="0"/>
              <a:t>water limitation; </a:t>
            </a:r>
          </a:p>
          <a:p>
            <a:pPr marL="457200" indent="-457200">
              <a:buFont typeface="Arial"/>
              <a:buChar char="•"/>
            </a:pPr>
            <a:r>
              <a:rPr lang="en-US" dirty="0"/>
              <a:t>temperature effects; </a:t>
            </a:r>
          </a:p>
          <a:p>
            <a:pPr marL="457200" indent="-457200">
              <a:buFont typeface="Arial"/>
              <a:buChar char="•"/>
            </a:pPr>
            <a:r>
              <a:rPr lang="en-US" dirty="0"/>
              <a:t>pollutants</a:t>
            </a:r>
          </a:p>
        </p:txBody>
      </p:sp>
      <p:pic>
        <p:nvPicPr>
          <p:cNvPr id="4" name="Audio Recording 11 Jan 2021 at 16:42:29" descr="Audio Recording 11 Jan 2021 at 16:42:29">
            <a:hlinkClick r:id="" action="ppaction://media"/>
            <a:extLst>
              <a:ext uri="{FF2B5EF4-FFF2-40B4-BE49-F238E27FC236}">
                <a16:creationId xmlns:a16="http://schemas.microsoft.com/office/drawing/2014/main" id="{4A85422E-3804-0A4B-8945-78743696EA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908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light limitation</a:t>
            </a:r>
            <a:endParaRPr lang="en-US" dirty="0"/>
          </a:p>
        </p:txBody>
      </p:sp>
      <p:pic>
        <p:nvPicPr>
          <p:cNvPr id="4" name="Content Placeholder 3"/>
          <p:cNvPicPr>
            <a:picLocks noGrp="1" noChangeAspect="1"/>
          </p:cNvPicPr>
          <p:nvPr>
            <p:ph idx="1"/>
          </p:nvPr>
        </p:nvPicPr>
        <p:blipFill>
          <a:blip r:embed="rId5"/>
          <a:srcRect l="-17280" r="-17280"/>
          <a:stretch>
            <a:fillRect/>
          </a:stretch>
        </p:blipFill>
        <p:spPr/>
      </p:pic>
      <p:pic>
        <p:nvPicPr>
          <p:cNvPr id="3" name="Audio Recording 11 Jan 2021 at 16:44:26" descr="Audio Recording 11 Jan 2021 at 16:44:26">
            <a:hlinkClick r:id="" action="ppaction://media"/>
            <a:extLst>
              <a:ext uri="{FF2B5EF4-FFF2-40B4-BE49-F238E27FC236}">
                <a16:creationId xmlns:a16="http://schemas.microsoft.com/office/drawing/2014/main" id="{CAA933A7-5E1C-8041-8D7B-7F1E9B8003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397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limitation</a:t>
            </a:r>
          </a:p>
        </p:txBody>
      </p:sp>
      <p:sp>
        <p:nvSpPr>
          <p:cNvPr id="3" name="Content Placeholder 2"/>
          <p:cNvSpPr>
            <a:spLocks noGrp="1"/>
          </p:cNvSpPr>
          <p:nvPr>
            <p:ph idx="1"/>
          </p:nvPr>
        </p:nvSpPr>
        <p:spPr/>
        <p:txBody>
          <a:bodyPr/>
          <a:lstStyle/>
          <a:p>
            <a:pPr marL="457200" indent="-457200">
              <a:buFont typeface="Arial"/>
              <a:buChar char="•"/>
            </a:pPr>
            <a:r>
              <a:rPr lang="en-US" sz="2800" dirty="0"/>
              <a:t>rate of change of net photosynthesis in low-moderate region: quantum yield of photosynthesis. </a:t>
            </a:r>
          </a:p>
          <a:p>
            <a:pPr marL="457200" indent="-457200">
              <a:buFont typeface="Arial"/>
              <a:buChar char="•"/>
            </a:pPr>
            <a:r>
              <a:rPr lang="en-US" sz="2800" dirty="0"/>
              <a:t>Similar for all C3 (non stress) at ~6%</a:t>
            </a:r>
          </a:p>
          <a:p>
            <a:pPr marL="457200" indent="-457200">
              <a:buFont typeface="Arial"/>
              <a:buChar char="•"/>
            </a:pPr>
            <a:r>
              <a:rPr lang="en-US" sz="2800" dirty="0"/>
              <a:t>Saturation at higher levels: reduced efficiency</a:t>
            </a:r>
          </a:p>
          <a:p>
            <a:pPr marL="457200" indent="-457200">
              <a:buFont typeface="Arial"/>
              <a:buChar char="•"/>
            </a:pPr>
            <a:r>
              <a:rPr lang="en-US" sz="2800" dirty="0"/>
              <a:t>Acclimation responses</a:t>
            </a:r>
          </a:p>
          <a:p>
            <a:pPr marL="857250" lvl="1" indent="-457200">
              <a:buFont typeface="Arial"/>
              <a:buChar char="•"/>
            </a:pPr>
            <a:r>
              <a:rPr lang="en-US" sz="2400" dirty="0"/>
              <a:t>Sun leaves</a:t>
            </a:r>
          </a:p>
          <a:p>
            <a:pPr marL="1257300" lvl="2" indent="-457200">
              <a:buFont typeface="Arial"/>
              <a:buChar char="•"/>
            </a:pPr>
            <a:r>
              <a:rPr lang="en-US" sz="2000" dirty="0"/>
              <a:t>More cell layers and higher photosynthetic capacity</a:t>
            </a:r>
          </a:p>
          <a:p>
            <a:pPr lvl="1" indent="-342900">
              <a:buFont typeface="Arial"/>
              <a:buChar char="•"/>
            </a:pPr>
            <a:r>
              <a:rPr lang="en-US" sz="2400" dirty="0"/>
              <a:t>Respiration rate depends on tissue protein content</a:t>
            </a:r>
          </a:p>
          <a:p>
            <a:pPr lvl="2" indent="-342900">
              <a:buFont typeface="Arial"/>
              <a:buChar char="•"/>
            </a:pPr>
            <a:r>
              <a:rPr lang="en-US" sz="2000" dirty="0"/>
              <a:t>So shade leaves lower protein content to </a:t>
            </a:r>
            <a:r>
              <a:rPr lang="en-US" sz="2000" dirty="0" err="1"/>
              <a:t>minimise</a:t>
            </a:r>
            <a:r>
              <a:rPr lang="en-US" sz="2000" dirty="0"/>
              <a:t> respiration losses</a:t>
            </a:r>
          </a:p>
        </p:txBody>
      </p:sp>
      <p:pic>
        <p:nvPicPr>
          <p:cNvPr id="4" name="Audio Recording 11 Jan 2021 at 16:45:51" descr="Audio Recording 11 Jan 2021 at 16:45:51">
            <a:hlinkClick r:id="" action="ppaction://media"/>
            <a:extLst>
              <a:ext uri="{FF2B5EF4-FFF2-40B4-BE49-F238E27FC236}">
                <a16:creationId xmlns:a16="http://schemas.microsoft.com/office/drawing/2014/main" id="{21E3CBD9-2E17-9747-B700-5E932CBD2B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1013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pic>
        <p:nvPicPr>
          <p:cNvPr id="4" name="Content Placeholder 3"/>
          <p:cNvPicPr>
            <a:picLocks noGrp="1" noChangeAspect="1"/>
          </p:cNvPicPr>
          <p:nvPr>
            <p:ph idx="1"/>
          </p:nvPr>
        </p:nvPicPr>
        <p:blipFill>
          <a:blip r:embed="rId5"/>
          <a:srcRect l="-14822" r="-14822"/>
          <a:stretch>
            <a:fillRect/>
          </a:stretch>
        </p:blipFill>
        <p:spPr/>
      </p:pic>
      <p:sp>
        <p:nvSpPr>
          <p:cNvPr id="5" name="TextBox 4"/>
          <p:cNvSpPr txBox="1"/>
          <p:nvPr/>
        </p:nvSpPr>
        <p:spPr>
          <a:xfrm>
            <a:off x="3456136" y="6830986"/>
            <a:ext cx="905967" cy="729943"/>
          </a:xfrm>
          <a:prstGeom prst="rect">
            <a:avLst/>
          </a:prstGeom>
          <a:noFill/>
        </p:spPr>
        <p:txBody>
          <a:bodyPr wrap="none" rtlCol="0">
            <a:spAutoFit/>
          </a:bodyPr>
          <a:lstStyle/>
          <a:p>
            <a:r>
              <a:rPr lang="en-US" dirty="0"/>
              <a:t>C3</a:t>
            </a:r>
          </a:p>
        </p:txBody>
      </p:sp>
      <p:pic>
        <p:nvPicPr>
          <p:cNvPr id="3" name="Audio Recording 11 Jan 2021 at 16:47:06" descr="Audio Recording 11 Jan 2021 at 16:47:06">
            <a:hlinkClick r:id="" action="ppaction://media"/>
            <a:extLst>
              <a:ext uri="{FF2B5EF4-FFF2-40B4-BE49-F238E27FC236}">
                <a16:creationId xmlns:a16="http://schemas.microsoft.com/office/drawing/2014/main" id="{2C1C22F9-0A5E-B34A-8F1F-2251ECA682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6781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Over long term, </a:t>
            </a:r>
            <a:r>
              <a:rPr lang="en-US" i="1" dirty="0"/>
              <a:t>indirect</a:t>
            </a:r>
            <a:r>
              <a:rPr lang="en-US" dirty="0"/>
              <a:t> effects of elevated CO2 concentrations may be more important than increased net photosynthesis rates</a:t>
            </a:r>
          </a:p>
          <a:p>
            <a:pPr marL="857250" lvl="1" indent="-457200">
              <a:buFont typeface="Arial"/>
              <a:buChar char="•"/>
            </a:pPr>
            <a:r>
              <a:rPr lang="en-US" dirty="0"/>
              <a:t>E.g. changes to water cycle</a:t>
            </a:r>
          </a:p>
          <a:p>
            <a:pPr marL="857250" lvl="1" indent="-457200">
              <a:buFont typeface="Arial"/>
              <a:buChar char="•"/>
            </a:pPr>
            <a:endParaRPr lang="en-US" dirty="0"/>
          </a:p>
          <a:p>
            <a:pPr marL="457200" indent="-457200">
              <a:buFont typeface="Arial"/>
              <a:buChar char="•"/>
            </a:pPr>
            <a:r>
              <a:rPr lang="en-US" dirty="0"/>
              <a:t>C4 relatively unresponsive</a:t>
            </a:r>
          </a:p>
          <a:p>
            <a:pPr marL="857250" lvl="1" indent="-457200">
              <a:buFont typeface="Arial"/>
              <a:buChar char="•"/>
            </a:pPr>
            <a:r>
              <a:rPr lang="en-US" dirty="0"/>
              <a:t>Less competitive in higher CO2 environment?</a:t>
            </a:r>
          </a:p>
          <a:p>
            <a:pPr marL="857250" lvl="1" indent="-457200">
              <a:buFont typeface="Arial"/>
              <a:buChar char="•"/>
            </a:pPr>
            <a:r>
              <a:rPr lang="en-US" dirty="0"/>
              <a:t>Probably indirect effects important</a:t>
            </a:r>
          </a:p>
          <a:p>
            <a:endParaRPr lang="en-US" dirty="0"/>
          </a:p>
        </p:txBody>
      </p:sp>
      <p:pic>
        <p:nvPicPr>
          <p:cNvPr id="4" name="Audio Recording 11 Jan 2021 at 16:48:07" descr="Audio Recording 11 Jan 2021 at 16:48:07">
            <a:hlinkClick r:id="" action="ppaction://media"/>
            <a:extLst>
              <a:ext uri="{FF2B5EF4-FFF2-40B4-BE49-F238E27FC236}">
                <a16:creationId xmlns:a16="http://schemas.microsoft.com/office/drawing/2014/main" id="{58B4B35E-39A8-5944-BFEE-DD1D22C7D2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7894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 limitation and photosynthetic capacity</a:t>
            </a:r>
            <a:endParaRPr lang="en-US" dirty="0"/>
          </a:p>
        </p:txBody>
      </p:sp>
      <p:pic>
        <p:nvPicPr>
          <p:cNvPr id="4" name="Content Placeholder 3"/>
          <p:cNvPicPr>
            <a:picLocks noGrp="1" noChangeAspect="1"/>
          </p:cNvPicPr>
          <p:nvPr>
            <p:ph idx="1"/>
          </p:nvPr>
        </p:nvPicPr>
        <p:blipFill>
          <a:blip r:embed="rId5"/>
          <a:srcRect l="-14599" r="-14599"/>
          <a:stretch>
            <a:fillRect/>
          </a:stretch>
        </p:blipFill>
        <p:spPr/>
      </p:pic>
      <p:sp>
        <p:nvSpPr>
          <p:cNvPr id="3" name="TextBox 2">
            <a:extLst>
              <a:ext uri="{FF2B5EF4-FFF2-40B4-BE49-F238E27FC236}">
                <a16:creationId xmlns:a16="http://schemas.microsoft.com/office/drawing/2014/main" id="{CB1F5B83-74E3-7241-AFDD-984B27CACB65}"/>
              </a:ext>
            </a:extLst>
          </p:cNvPr>
          <p:cNvSpPr txBox="1"/>
          <p:nvPr/>
        </p:nvSpPr>
        <p:spPr>
          <a:xfrm>
            <a:off x="6696496" y="4499917"/>
            <a:ext cx="2562293" cy="664797"/>
          </a:xfrm>
          <a:prstGeom prst="rect">
            <a:avLst/>
          </a:prstGeom>
          <a:noFill/>
        </p:spPr>
        <p:txBody>
          <a:bodyPr wrap="square" rtlCol="0">
            <a:spAutoFit/>
          </a:bodyPr>
          <a:lstStyle/>
          <a:p>
            <a:r>
              <a:rPr lang="en-US" sz="2000" dirty="0"/>
              <a:t>Reich et al 1997: 11 species, 6 biomes</a:t>
            </a:r>
          </a:p>
        </p:txBody>
      </p:sp>
      <p:pic>
        <p:nvPicPr>
          <p:cNvPr id="5" name="Audio Recording 11 Jan 2021 at 16:49:07" descr="Audio Recording 11 Jan 2021 at 16:49:07">
            <a:hlinkClick r:id="" action="ppaction://media"/>
            <a:extLst>
              <a:ext uri="{FF2B5EF4-FFF2-40B4-BE49-F238E27FC236}">
                <a16:creationId xmlns:a16="http://schemas.microsoft.com/office/drawing/2014/main" id="{D2A4FA83-9945-BC44-83BF-BF935FA997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4789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a:t>
            </a:r>
            <a:endParaRPr lang="en-US" dirty="0"/>
          </a:p>
        </p:txBody>
      </p:sp>
      <p:pic>
        <p:nvPicPr>
          <p:cNvPr id="4" name="Content Placeholder 3"/>
          <p:cNvPicPr>
            <a:picLocks noGrp="1" noChangeAspect="1"/>
          </p:cNvPicPr>
          <p:nvPr>
            <p:ph idx="1"/>
          </p:nvPr>
        </p:nvPicPr>
        <p:blipFill>
          <a:blip r:embed="rId5"/>
          <a:srcRect l="-31854" r="-31854"/>
          <a:stretch>
            <a:fillRect/>
          </a:stretch>
        </p:blipFill>
        <p:spPr/>
      </p:pic>
      <p:sp>
        <p:nvSpPr>
          <p:cNvPr id="3" name="TextBox 2">
            <a:extLst>
              <a:ext uri="{FF2B5EF4-FFF2-40B4-BE49-F238E27FC236}">
                <a16:creationId xmlns:a16="http://schemas.microsoft.com/office/drawing/2014/main" id="{1876AD6C-008F-5C46-B0BD-BBE7C18C4F3E}"/>
              </a:ext>
            </a:extLst>
          </p:cNvPr>
          <p:cNvSpPr txBox="1"/>
          <p:nvPr/>
        </p:nvSpPr>
        <p:spPr>
          <a:xfrm>
            <a:off x="359792" y="1768475"/>
            <a:ext cx="2610010" cy="4914166"/>
          </a:xfrm>
          <a:prstGeom prst="rect">
            <a:avLst/>
          </a:prstGeom>
          <a:noFill/>
        </p:spPr>
        <p:txBody>
          <a:bodyPr wrap="none" rtlCol="0">
            <a:spAutoFit/>
          </a:bodyPr>
          <a:lstStyle/>
          <a:p>
            <a:pPr algn="l"/>
            <a:r>
              <a:rPr lang="en-US" sz="1400" dirty="0" err="1"/>
              <a:t>bc</a:t>
            </a:r>
            <a:r>
              <a:rPr lang="en-US" sz="1400" dirty="0"/>
              <a:t>: Broadleaf crops</a:t>
            </a:r>
          </a:p>
          <a:p>
            <a:pPr algn="l"/>
            <a:r>
              <a:rPr lang="en-US" sz="1400" dirty="0" err="1"/>
              <a:t>ce</a:t>
            </a:r>
            <a:r>
              <a:rPr lang="en-US" sz="1400" dirty="0"/>
              <a:t>: cereal crops</a:t>
            </a:r>
          </a:p>
          <a:p>
            <a:pPr algn="l"/>
            <a:r>
              <a:rPr lang="en-US" sz="1400" dirty="0"/>
              <a:t>co: evergreen conifer</a:t>
            </a:r>
          </a:p>
          <a:p>
            <a:pPr algn="l"/>
            <a:r>
              <a:rPr lang="en-US" sz="1400" dirty="0"/>
              <a:t>dc: deciduous conifer</a:t>
            </a:r>
          </a:p>
          <a:p>
            <a:pPr algn="l"/>
            <a:r>
              <a:rPr lang="en-US" sz="1400" dirty="0" err="1"/>
              <a:t>df</a:t>
            </a:r>
            <a:r>
              <a:rPr lang="en-US" sz="1400" dirty="0"/>
              <a:t>: tropical dry forest</a:t>
            </a:r>
          </a:p>
          <a:p>
            <a:pPr algn="l"/>
            <a:r>
              <a:rPr lang="en-US" sz="1400" dirty="0" err="1"/>
              <a:t>gl</a:t>
            </a:r>
            <a:r>
              <a:rPr lang="en-US" sz="1400" dirty="0"/>
              <a:t>: grassland</a:t>
            </a:r>
          </a:p>
          <a:p>
            <a:pPr algn="l"/>
            <a:r>
              <a:rPr lang="en-US" sz="1400" dirty="0" err="1"/>
              <a:t>mo</a:t>
            </a:r>
            <a:r>
              <a:rPr lang="en-US" sz="1400" dirty="0"/>
              <a:t>: monsoonal forest</a:t>
            </a:r>
          </a:p>
          <a:p>
            <a:pPr algn="l"/>
            <a:r>
              <a:rPr lang="en-US" sz="1400" dirty="0" err="1"/>
              <a:t>sc</a:t>
            </a:r>
            <a:r>
              <a:rPr lang="en-US" sz="1400" dirty="0"/>
              <a:t>: </a:t>
            </a:r>
            <a:r>
              <a:rPr lang="en-US" sz="1400" dirty="0" err="1"/>
              <a:t>sclerophyllous</a:t>
            </a:r>
            <a:r>
              <a:rPr lang="en-US" sz="1400" dirty="0"/>
              <a:t> shrub</a:t>
            </a:r>
          </a:p>
          <a:p>
            <a:pPr algn="l"/>
            <a:r>
              <a:rPr lang="en-US" sz="1400" dirty="0" err="1"/>
              <a:t>sd</a:t>
            </a:r>
            <a:r>
              <a:rPr lang="en-US" sz="1400" dirty="0"/>
              <a:t>; dry savanna</a:t>
            </a:r>
          </a:p>
          <a:p>
            <a:pPr algn="l"/>
            <a:r>
              <a:rPr lang="en-US" sz="1400" dirty="0" err="1"/>
              <a:t>sw</a:t>
            </a:r>
            <a:r>
              <a:rPr lang="en-US" sz="1400" dirty="0"/>
              <a:t>: wet savanna</a:t>
            </a:r>
          </a:p>
          <a:p>
            <a:pPr algn="l"/>
            <a:r>
              <a:rPr lang="en-US" sz="1400" dirty="0" err="1"/>
              <a:t>tc</a:t>
            </a:r>
            <a:r>
              <a:rPr lang="en-US" sz="1400" dirty="0"/>
              <a:t>: tropical tree crop</a:t>
            </a:r>
          </a:p>
          <a:p>
            <a:pPr algn="l"/>
            <a:r>
              <a:rPr lang="en-US" sz="1400" dirty="0"/>
              <a:t>td: </a:t>
            </a:r>
            <a:r>
              <a:rPr lang="en-US" sz="1400" dirty="0" err="1"/>
              <a:t>temeperate</a:t>
            </a:r>
            <a:r>
              <a:rPr lang="en-US" sz="1400" dirty="0"/>
              <a:t> </a:t>
            </a:r>
            <a:r>
              <a:rPr lang="en-US" sz="1400" dirty="0" err="1"/>
              <a:t>decid</a:t>
            </a:r>
            <a:r>
              <a:rPr lang="en-US" sz="1400" dirty="0"/>
              <a:t> broadleaf</a:t>
            </a:r>
          </a:p>
          <a:p>
            <a:pPr algn="l"/>
            <a:r>
              <a:rPr lang="en-US" sz="1400" dirty="0" err="1"/>
              <a:t>te</a:t>
            </a:r>
            <a:r>
              <a:rPr lang="en-US" sz="1400" dirty="0"/>
              <a:t>: temp </a:t>
            </a:r>
            <a:r>
              <a:rPr lang="en-US" sz="1400" dirty="0" err="1"/>
              <a:t>everg</a:t>
            </a:r>
            <a:r>
              <a:rPr lang="en-US" sz="1400" dirty="0"/>
              <a:t> broadleaf</a:t>
            </a:r>
          </a:p>
          <a:p>
            <a:pPr algn="l"/>
            <a:r>
              <a:rPr lang="en-US" sz="1400" dirty="0" err="1"/>
              <a:t>tr</a:t>
            </a:r>
            <a:r>
              <a:rPr lang="en-US" sz="1400" dirty="0"/>
              <a:t>: tropical wet forest</a:t>
            </a:r>
          </a:p>
          <a:p>
            <a:pPr algn="l"/>
            <a:r>
              <a:rPr lang="en-US" sz="1400" dirty="0" err="1"/>
              <a:t>tu</a:t>
            </a:r>
            <a:r>
              <a:rPr lang="en-US" sz="1400" dirty="0"/>
              <a:t>: tundra</a:t>
            </a:r>
          </a:p>
          <a:p>
            <a:pPr algn="l"/>
            <a:endParaRPr lang="en-US" sz="1400" dirty="0"/>
          </a:p>
        </p:txBody>
      </p:sp>
      <p:pic>
        <p:nvPicPr>
          <p:cNvPr id="5" name="Audio Recording 11 Jan 2021 at 16:50:01" descr="Audio Recording 11 Jan 2021 at 16:50:01">
            <a:hlinkClick r:id="" action="ppaction://media"/>
            <a:extLst>
              <a:ext uri="{FF2B5EF4-FFF2-40B4-BE49-F238E27FC236}">
                <a16:creationId xmlns:a16="http://schemas.microsoft.com/office/drawing/2014/main" id="{56C56EA0-A405-9641-BE27-8C8423B88E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305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 in some detail at photosynthesis and factors that limit this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6"/>
            <a:ext cx="4031431" cy="957931"/>
          </a:xfrm>
        </p:spPr>
        <p:txBody>
          <a:bodyPr/>
          <a:lstStyle/>
          <a:p>
            <a:r>
              <a:rPr lang="en-US" dirty="0"/>
              <a:t>Nitrogen</a:t>
            </a:r>
          </a:p>
        </p:txBody>
      </p:sp>
      <p:pic>
        <p:nvPicPr>
          <p:cNvPr id="4" name="Content Placeholder 3"/>
          <p:cNvPicPr>
            <a:picLocks noGrp="1" noChangeAspect="1"/>
          </p:cNvPicPr>
          <p:nvPr>
            <p:ph idx="1"/>
          </p:nvPr>
        </p:nvPicPr>
        <p:blipFill>
          <a:blip r:embed="rId5"/>
          <a:srcRect l="-116587" r="-116587"/>
          <a:stretch>
            <a:fillRect/>
          </a:stretch>
        </p:blipFill>
        <p:spPr>
          <a:xfrm>
            <a:off x="1799952" y="251445"/>
            <a:ext cx="11694778" cy="6432947"/>
          </a:xfrm>
        </p:spPr>
      </p:pic>
      <p:sp>
        <p:nvSpPr>
          <p:cNvPr id="5" name="TextBox 4"/>
          <p:cNvSpPr txBox="1"/>
          <p:nvPr/>
        </p:nvSpPr>
        <p:spPr>
          <a:xfrm>
            <a:off x="287784" y="1547589"/>
            <a:ext cx="4345037" cy="2159668"/>
          </a:xfrm>
          <a:prstGeom prst="rect">
            <a:avLst/>
          </a:prstGeom>
          <a:noFill/>
        </p:spPr>
        <p:txBody>
          <a:bodyPr wrap="square" rtlCol="0">
            <a:spAutoFit/>
          </a:bodyPr>
          <a:lstStyle/>
          <a:p>
            <a:r>
              <a:rPr lang="en-US" sz="3600" dirty="0"/>
              <a:t>Relationships between N, leaf lifespan, SLA and net photosynthesis</a:t>
            </a:r>
          </a:p>
        </p:txBody>
      </p:sp>
      <p:sp>
        <p:nvSpPr>
          <p:cNvPr id="6" name="TextBox 5"/>
          <p:cNvSpPr txBox="1"/>
          <p:nvPr/>
        </p:nvSpPr>
        <p:spPr>
          <a:xfrm>
            <a:off x="143768" y="4211885"/>
            <a:ext cx="5616624" cy="2336537"/>
          </a:xfrm>
          <a:prstGeom prst="rect">
            <a:avLst/>
          </a:prstGeom>
          <a:noFill/>
        </p:spPr>
        <p:txBody>
          <a:bodyPr wrap="square" rtlCol="0">
            <a:spAutoFit/>
          </a:bodyPr>
          <a:lstStyle/>
          <a:p>
            <a:r>
              <a:rPr lang="en-US" sz="1600" dirty="0"/>
              <a:t>higher the leaf N concentration, the shorter the leaf lifespan. </a:t>
            </a:r>
          </a:p>
          <a:p>
            <a:r>
              <a:rPr lang="en-US" sz="1600" dirty="0"/>
              <a:t>Leaves with shorter lifespans tend to have lower specific leaf area (SLA, the leaf surface area per unit of biomass) (i.e. long-lived leaves are more dense), so higher leaf N concentration correlates with higher SLA.</a:t>
            </a:r>
          </a:p>
          <a:p>
            <a:endParaRPr lang="en-US" dirty="0"/>
          </a:p>
        </p:txBody>
      </p:sp>
      <p:pic>
        <p:nvPicPr>
          <p:cNvPr id="3" name="Audio Recording 11 Jan 2021 at 16:51:07" descr="Audio Recording 11 Jan 2021 at 16:51:07">
            <a:hlinkClick r:id="" action="ppaction://media"/>
            <a:extLst>
              <a:ext uri="{FF2B5EF4-FFF2-40B4-BE49-F238E27FC236}">
                <a16:creationId xmlns:a16="http://schemas.microsoft.com/office/drawing/2014/main" id="{E5DAF00B-48A7-B84E-9212-F994F4E251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394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reduces the capacity of leaves to match CO2 supply with light availability </a:t>
            </a:r>
          </a:p>
          <a:p>
            <a:pPr marL="457200" indent="-457200">
              <a:buFont typeface="Arial"/>
              <a:buChar char="•"/>
            </a:pPr>
            <a:r>
              <a:rPr lang="en-US" dirty="0"/>
              <a:t>manifested as a decrease in leaf relative water content (RWC).</a:t>
            </a:r>
          </a:p>
          <a:p>
            <a:pPr marL="457200" indent="-457200">
              <a:buFont typeface="Arial"/>
              <a:buChar char="•"/>
            </a:pPr>
            <a:r>
              <a:rPr lang="en-US" dirty="0"/>
              <a:t>Decreasing RWC progressively decreases </a:t>
            </a:r>
            <a:r>
              <a:rPr lang="en-US" dirty="0" err="1"/>
              <a:t>stomatal</a:t>
            </a:r>
            <a:r>
              <a:rPr lang="en-US" dirty="0"/>
              <a:t> conductance which slows CO2 assimilation (lower photosynthetic capacity) although different studies show different responses for RWC between 100% and 70%</a:t>
            </a:r>
          </a:p>
        </p:txBody>
      </p:sp>
      <p:pic>
        <p:nvPicPr>
          <p:cNvPr id="4" name="Audio Recording 11 Jan 2021 at 16:52:14" descr="Audio Recording 11 Jan 2021 at 16:52:14">
            <a:hlinkClick r:id="" action="ppaction://media"/>
            <a:extLst>
              <a:ext uri="{FF2B5EF4-FFF2-40B4-BE49-F238E27FC236}">
                <a16:creationId xmlns:a16="http://schemas.microsoft.com/office/drawing/2014/main" id="{2D312BDF-8851-2A4E-B272-D402D9D2BF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4596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limitation</a:t>
            </a:r>
          </a:p>
        </p:txBody>
      </p:sp>
      <p:sp>
        <p:nvSpPr>
          <p:cNvPr id="3" name="Content Placeholder 2"/>
          <p:cNvSpPr>
            <a:spLocks noGrp="1"/>
          </p:cNvSpPr>
          <p:nvPr>
            <p:ph idx="1"/>
          </p:nvPr>
        </p:nvSpPr>
        <p:spPr/>
        <p:txBody>
          <a:bodyPr/>
          <a:lstStyle/>
          <a:p>
            <a:r>
              <a:rPr lang="en-US" dirty="0"/>
              <a:t>Plants acclimated and adapted to dry conditions</a:t>
            </a:r>
          </a:p>
          <a:p>
            <a:pPr marL="457200" indent="-457200">
              <a:buFont typeface="Arial"/>
              <a:buChar char="•"/>
            </a:pPr>
            <a:r>
              <a:rPr lang="en-US" dirty="0"/>
              <a:t>reduce photosynthetic capacity and leaf N concentrations </a:t>
            </a:r>
          </a:p>
          <a:p>
            <a:pPr marL="857250" lvl="1" indent="-457200">
              <a:buFont typeface="Arial"/>
              <a:buChar char="•"/>
            </a:pPr>
            <a:r>
              <a:rPr lang="en-US" dirty="0"/>
              <a:t>low </a:t>
            </a:r>
            <a:r>
              <a:rPr lang="en-US" dirty="0" err="1"/>
              <a:t>stomatal</a:t>
            </a:r>
            <a:r>
              <a:rPr lang="en-US" dirty="0"/>
              <a:t> conductance that conserves water</a:t>
            </a:r>
          </a:p>
          <a:p>
            <a:pPr marL="457200" indent="-457200">
              <a:buFont typeface="Arial"/>
              <a:buChar char="•"/>
            </a:pPr>
            <a:r>
              <a:rPr lang="en-US" dirty="0" err="1"/>
              <a:t>minimse</a:t>
            </a:r>
            <a:r>
              <a:rPr lang="en-US" dirty="0"/>
              <a:t> leaf area (shedding or lower leaf production rates) to </a:t>
            </a:r>
            <a:r>
              <a:rPr lang="en-US" dirty="0" err="1"/>
              <a:t>minimise</a:t>
            </a:r>
            <a:r>
              <a:rPr lang="en-US" dirty="0"/>
              <a:t> water loss. </a:t>
            </a:r>
          </a:p>
          <a:p>
            <a:pPr marL="457200" indent="-457200">
              <a:buFont typeface="Arial"/>
              <a:buChar char="•"/>
            </a:pPr>
            <a:r>
              <a:rPr lang="en-US" dirty="0"/>
              <a:t>Some </a:t>
            </a:r>
            <a:r>
              <a:rPr lang="en-US" dirty="0" err="1"/>
              <a:t>minimise</a:t>
            </a:r>
            <a:r>
              <a:rPr lang="en-US" dirty="0"/>
              <a:t> radiation absorption by higher leaf reflectance more vertically-inclined (</a:t>
            </a:r>
            <a:r>
              <a:rPr lang="en-US" dirty="0" err="1"/>
              <a:t>erectophile</a:t>
            </a:r>
            <a:r>
              <a:rPr lang="en-US" dirty="0"/>
              <a:t>) leaves.</a:t>
            </a:r>
          </a:p>
        </p:txBody>
      </p:sp>
      <p:pic>
        <p:nvPicPr>
          <p:cNvPr id="4" name="Audio Recording 11 Jan 2021 at 16:53:08" descr="Audio Recording 11 Jan 2021 at 16:53:08">
            <a:hlinkClick r:id="" action="ppaction://media"/>
            <a:extLst>
              <a:ext uri="{FF2B5EF4-FFF2-40B4-BE49-F238E27FC236}">
                <a16:creationId xmlns:a16="http://schemas.microsoft.com/office/drawing/2014/main" id="{3A583763-37FC-9649-938C-04E6E43AC6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4887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Temperature effects</a:t>
            </a:r>
            <a:endParaRPr lang="en-US" dirty="0"/>
          </a:p>
        </p:txBody>
      </p:sp>
      <p:pic>
        <p:nvPicPr>
          <p:cNvPr id="4" name="Content Placeholder 3"/>
          <p:cNvPicPr>
            <a:picLocks noGrp="1" noChangeAspect="1"/>
          </p:cNvPicPr>
          <p:nvPr>
            <p:ph idx="1"/>
          </p:nvPr>
        </p:nvPicPr>
        <p:blipFill>
          <a:blip r:embed="rId5"/>
          <a:srcRect l="-13292" r="-13292"/>
          <a:stretch>
            <a:fillRect/>
          </a:stretch>
        </p:blipFill>
        <p:spPr/>
      </p:pic>
      <p:pic>
        <p:nvPicPr>
          <p:cNvPr id="3" name="Audio Recording 11 Jan 2021 at 16:56:33" descr="Audio Recording 11 Jan 2021 at 16:56:33">
            <a:hlinkClick r:id="" action="ppaction://media"/>
            <a:extLst>
              <a:ext uri="{FF2B5EF4-FFF2-40B4-BE49-F238E27FC236}">
                <a16:creationId xmlns:a16="http://schemas.microsoft.com/office/drawing/2014/main" id="{1AE73D64-F6C6-C443-8052-CA8EDAEDC1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14512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some detail at photosynthesis and factors that limit this</a:t>
            </a:r>
          </a:p>
          <a:p>
            <a:pPr marL="857250" lvl="1" indent="-457200">
              <a:buFont typeface="Arial"/>
              <a:buChar char="•"/>
            </a:pPr>
            <a:r>
              <a:rPr lang="en-US" sz="2400" i="1" dirty="0"/>
              <a:t>C3/C4 plants</a:t>
            </a:r>
          </a:p>
          <a:p>
            <a:pPr marL="857250" lvl="1" indent="-457200">
              <a:buFont typeface="Arial"/>
              <a:buChar char="•"/>
            </a:pPr>
            <a:r>
              <a:rPr lang="en-US" sz="2400" i="1" dirty="0"/>
              <a:t>Limiting factors </a:t>
            </a:r>
            <a:r>
              <a:rPr lang="en-US" sz="2400" i="1"/>
              <a:t>and roles</a:t>
            </a:r>
            <a:endParaRPr lang="en-US" sz="24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4F37-CC97-454D-88CD-99FD625BCC7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8A3E7BAC-8E32-7845-83D7-CDBD9C04487E}"/>
              </a:ext>
            </a:extLst>
          </p:cNvPr>
          <p:cNvSpPr>
            <a:spLocks noGrp="1"/>
          </p:cNvSpPr>
          <p:nvPr>
            <p:ph idx="1"/>
          </p:nvPr>
        </p:nvSpPr>
        <p:spPr/>
        <p:txBody>
          <a:bodyPr/>
          <a:lstStyle/>
          <a:p>
            <a:r>
              <a:rPr lang="en-GB" sz="1600" dirty="0"/>
              <a:t>Allen, R.G et al., 1998, </a:t>
            </a:r>
            <a:r>
              <a:rPr lang="en-GB" sz="1600" dirty="0">
                <a:hlinkClick r:id="rId2"/>
              </a:rPr>
              <a:t>Crop evapotranspiration - Guidelines for computing crop water requirements - FAO Irrigation and drainage paper 56</a:t>
            </a:r>
            <a:r>
              <a:rPr lang="en-GB" sz="1600" dirty="0"/>
              <a:t> for a good practical guide to Agrometeorology, and a wider range of agricultural (and societal) documents in the </a:t>
            </a:r>
            <a:r>
              <a:rPr lang="en-GB" sz="1600" dirty="0">
                <a:hlinkClick r:id="rId3"/>
              </a:rPr>
              <a:t>FAO Corporate Document Repository</a:t>
            </a:r>
            <a:r>
              <a:rPr lang="en-GB" sz="1600" dirty="0"/>
              <a:t>.</a:t>
            </a:r>
          </a:p>
          <a:p>
            <a:r>
              <a:rPr lang="en-GB" sz="1600" dirty="0"/>
              <a:t>Grace, J., (2001) Carbon Cycle, in </a:t>
            </a:r>
            <a:r>
              <a:rPr lang="en-GB" sz="1600" i="1" dirty="0" err="1"/>
              <a:t>Encyclopedia</a:t>
            </a:r>
            <a:r>
              <a:rPr lang="en-GB" sz="1600" i="1" dirty="0"/>
              <a:t> of Biodiversity</a:t>
            </a:r>
            <a:r>
              <a:rPr lang="en-GB" sz="1600" dirty="0"/>
              <a:t>, Vol. 1, Academic Press</a:t>
            </a:r>
          </a:p>
          <a:p>
            <a:r>
              <a:rPr lang="en-GB" sz="1600" dirty="0">
                <a:hlinkClick r:id="rId4"/>
              </a:rPr>
              <a:t>Stevens, A. (2011) Introduction to the Basic Drivers of Climate. Nature Education Knowledge 2(2):6</a:t>
            </a:r>
            <a:endParaRPr lang="en-GB" sz="1600" dirty="0"/>
          </a:p>
          <a:p>
            <a:r>
              <a:rPr lang="en-GB" sz="1600" dirty="0">
                <a:hlinkClick r:id="rId5"/>
              </a:rPr>
              <a:t>Forseth, I. (2010) Terrestrial Biomes. Nature Education Knowledge 1(8):12</a:t>
            </a:r>
            <a:endParaRPr lang="en-GB" sz="1600" dirty="0"/>
          </a:p>
          <a:p>
            <a:r>
              <a:rPr lang="en-GB" sz="1600" dirty="0">
                <a:hlinkClick r:id="rId6"/>
              </a:rPr>
              <a:t>Stevens, A. N. (2011) Factors Affecting Global Climate. Nature Education Knowledge 2(1):5</a:t>
            </a:r>
            <a:endParaRPr lang="en-GB" sz="1600" dirty="0"/>
          </a:p>
          <a:p>
            <a:r>
              <a:rPr lang="en-GB" sz="1600" dirty="0">
                <a:hlinkClick r:id="rId7"/>
              </a:rPr>
              <a:t>Gough, C. M. (2011) Terrestrial Primary Production: Fuel for Life. Nature Education Knowledge 2(2):1</a:t>
            </a:r>
            <a:endParaRPr lang="en-GB" sz="1600" dirty="0"/>
          </a:p>
          <a:p>
            <a:r>
              <a:rPr lang="en-GB" sz="1600" dirty="0"/>
              <a:t>Lawlor, D.W. (2002) Limitation to Photosynthesis in Water-stressed Leaves: Stomata vs. Metabolism and the Role of ATP, Ann Bot (2002) 89 (7): 871-885. </a:t>
            </a:r>
            <a:r>
              <a:rPr lang="en-GB" sz="1600" dirty="0">
                <a:hlinkClick r:id="rId8"/>
              </a:rPr>
              <a:t>doi: 10.1093/aob/mcf110</a:t>
            </a:r>
            <a:endParaRPr lang="en-GB" sz="1600" dirty="0"/>
          </a:p>
          <a:p>
            <a:endParaRPr lang="en-US" dirty="0"/>
          </a:p>
        </p:txBody>
      </p:sp>
    </p:spTree>
    <p:extLst>
      <p:ext uri="{BB962C8B-B14F-4D97-AF65-F5344CB8AC3E}">
        <p14:creationId xmlns:p14="http://schemas.microsoft.com/office/powerpoint/2010/main" val="144609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Photosynthesis</a:t>
            </a:r>
            <a:endParaRPr lang="en-US" dirty="0"/>
          </a:p>
        </p:txBody>
      </p:sp>
      <p:pic>
        <p:nvPicPr>
          <p:cNvPr id="4" name="Content Placeholder 3"/>
          <p:cNvPicPr>
            <a:picLocks noGrp="1" noChangeAspect="1"/>
          </p:cNvPicPr>
          <p:nvPr>
            <p:ph idx="1"/>
          </p:nvPr>
        </p:nvPicPr>
        <p:blipFill>
          <a:blip r:embed="rId5"/>
          <a:srcRect l="-69602" r="-69602"/>
          <a:stretch>
            <a:fillRect/>
          </a:stretch>
        </p:blipFill>
        <p:spPr/>
      </p:pic>
      <p:pic>
        <p:nvPicPr>
          <p:cNvPr id="5" name="Picture 4"/>
          <p:cNvPicPr>
            <a:picLocks noChangeAspect="1"/>
          </p:cNvPicPr>
          <p:nvPr/>
        </p:nvPicPr>
        <p:blipFill>
          <a:blip r:embed="rId6"/>
          <a:stretch>
            <a:fillRect/>
          </a:stretch>
        </p:blipFill>
        <p:spPr>
          <a:xfrm>
            <a:off x="4104208" y="6527891"/>
            <a:ext cx="5575300" cy="1016000"/>
          </a:xfrm>
          <a:prstGeom prst="rect">
            <a:avLst/>
          </a:prstGeom>
        </p:spPr>
      </p:pic>
      <p:pic>
        <p:nvPicPr>
          <p:cNvPr id="6" name="Audio Recording 11 Jan 2021 at 16:29:18" descr="Audio Recording 11 Jan 2021 at 16:29:18">
            <a:hlinkClick r:id="" action="ppaction://media"/>
            <a:extLst>
              <a:ext uri="{FF2B5EF4-FFF2-40B4-BE49-F238E27FC236}">
                <a16:creationId xmlns:a16="http://schemas.microsoft.com/office/drawing/2014/main" id="{2633CFF9-B204-0645-A773-41AD36DBF6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251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Transpiration</a:t>
            </a:r>
          </a:p>
        </p:txBody>
      </p:sp>
      <p:sp>
        <p:nvSpPr>
          <p:cNvPr id="3" name="Content Placeholder 2"/>
          <p:cNvSpPr>
            <a:spLocks noGrp="1"/>
          </p:cNvSpPr>
          <p:nvPr>
            <p:ph idx="1"/>
          </p:nvPr>
        </p:nvSpPr>
        <p:spPr/>
        <p:txBody>
          <a:bodyPr/>
          <a:lstStyle/>
          <a:p>
            <a:pPr marL="457200" indent="-457200">
              <a:buFont typeface="Arial"/>
              <a:buChar char="•"/>
            </a:pPr>
            <a:r>
              <a:rPr lang="en-US" sz="2800" dirty="0"/>
              <a:t>Provides 10% of moisture found in atmosphere.</a:t>
            </a:r>
          </a:p>
          <a:p>
            <a:pPr marL="457200" indent="-457200">
              <a:buFont typeface="Arial"/>
              <a:buChar char="•"/>
            </a:pPr>
            <a:r>
              <a:rPr lang="en-US" sz="2800" dirty="0"/>
              <a:t>uses around 90% of water that enters plant </a:t>
            </a:r>
          </a:p>
          <a:p>
            <a:pPr marL="857250" lvl="1" indent="-457200">
              <a:buFont typeface="Arial"/>
              <a:buChar char="•"/>
            </a:pPr>
            <a:r>
              <a:rPr lang="en-US" sz="2400" dirty="0"/>
              <a:t>(the rest being used in cell growth and photosynthesis). </a:t>
            </a:r>
          </a:p>
          <a:p>
            <a:pPr marL="457200" indent="-457200">
              <a:buFont typeface="Arial"/>
              <a:buChar char="•"/>
            </a:pPr>
            <a:r>
              <a:rPr lang="en-US" sz="2800" dirty="0"/>
              <a:t>Most transpiration water in stomata of the leaves. </a:t>
            </a:r>
          </a:p>
          <a:p>
            <a:pPr marL="857250" lvl="1" indent="-457200">
              <a:buFont typeface="Arial"/>
              <a:buChar char="•"/>
            </a:pPr>
            <a:r>
              <a:rPr lang="en-US" sz="2400" dirty="0"/>
              <a:t>guard cells of the stomata open to allow CO2 diffusion from the air for photosynthesis. </a:t>
            </a:r>
          </a:p>
          <a:p>
            <a:pPr marL="857250" lvl="1" indent="-457200">
              <a:buFont typeface="Arial"/>
              <a:buChar char="•"/>
            </a:pPr>
            <a:r>
              <a:rPr lang="en-US" sz="2400" dirty="0"/>
              <a:t>can be thought of as the “cost” for opening stomata to allow the diffusion of carbon dioxide gas from the air.</a:t>
            </a:r>
          </a:p>
        </p:txBody>
      </p:sp>
      <p:pic>
        <p:nvPicPr>
          <p:cNvPr id="4" name="Audio Recording 11 Jan 2021 at 16:30:38" descr="Audio Recording 11 Jan 2021 at 16:30:38">
            <a:hlinkClick r:id="" action="ppaction://media"/>
            <a:extLst>
              <a:ext uri="{FF2B5EF4-FFF2-40B4-BE49-F238E27FC236}">
                <a16:creationId xmlns:a16="http://schemas.microsoft.com/office/drawing/2014/main" id="{9A5F4ED6-2BC2-B647-B141-BB3C242ECF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8469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Stomatal</a:t>
            </a:r>
            <a:r>
              <a:rPr lang="en-US" dirty="0"/>
              <a:t> conductance</a:t>
            </a:r>
          </a:p>
        </p:txBody>
      </p:sp>
      <p:sp>
        <p:nvSpPr>
          <p:cNvPr id="3" name="Content Placeholder 2"/>
          <p:cNvSpPr>
            <a:spLocks noGrp="1"/>
          </p:cNvSpPr>
          <p:nvPr>
            <p:ph idx="1"/>
          </p:nvPr>
        </p:nvSpPr>
        <p:spPr/>
        <p:txBody>
          <a:bodyPr/>
          <a:lstStyle/>
          <a:p>
            <a:r>
              <a:rPr lang="en-US" dirty="0" err="1"/>
              <a:t>Stomatal</a:t>
            </a:r>
            <a:r>
              <a:rPr lang="en-US" dirty="0"/>
              <a:t> conductance, (e.g. in </a:t>
            </a:r>
            <a:r>
              <a:rPr lang="en-US" dirty="0" err="1"/>
              <a:t>mmol</a:t>
            </a:r>
            <a:r>
              <a:rPr lang="en-US" dirty="0"/>
              <a:t> m</a:t>
            </a:r>
            <a:r>
              <a:rPr lang="en-US" baseline="30000" dirty="0"/>
              <a:t>-2</a:t>
            </a:r>
            <a:r>
              <a:rPr lang="en-US" dirty="0"/>
              <a:t> s</a:t>
            </a:r>
            <a:r>
              <a:rPr lang="en-US" baseline="30000" dirty="0"/>
              <a:t>-2</a:t>
            </a:r>
            <a:r>
              <a:rPr lang="en-US" dirty="0"/>
              <a:t>)</a:t>
            </a:r>
          </a:p>
          <a:p>
            <a:pPr marL="457200" indent="-457200">
              <a:buFont typeface="Arial"/>
              <a:buChar char="•"/>
            </a:pPr>
            <a:r>
              <a:rPr lang="en-US" dirty="0"/>
              <a:t>measure of the rate of passage of carbon dioxide (CO2) exiting, or water vapor entering through the stomata of a leaf. </a:t>
            </a:r>
          </a:p>
          <a:p>
            <a:pPr marL="457200" indent="-457200">
              <a:buFont typeface="Arial"/>
              <a:buChar char="•"/>
            </a:pPr>
            <a:r>
              <a:rPr lang="en-US" dirty="0"/>
              <a:t>controlled by guard cells leaf stomata and controls transpiration rates and CO2 diffusion rates (along with gradients of water </a:t>
            </a:r>
            <a:r>
              <a:rPr lang="en-US" dirty="0" err="1"/>
              <a:t>vapour</a:t>
            </a:r>
            <a:r>
              <a:rPr lang="en-US" dirty="0"/>
              <a:t> and CO2).</a:t>
            </a:r>
          </a:p>
        </p:txBody>
      </p:sp>
      <p:pic>
        <p:nvPicPr>
          <p:cNvPr id="4" name="Audio Recording 11 Jan 2021 at 16:31:21" descr="Audio Recording 11 Jan 2021 at 16:31:21">
            <a:hlinkClick r:id="" action="ppaction://media"/>
            <a:extLst>
              <a:ext uri="{FF2B5EF4-FFF2-40B4-BE49-F238E27FC236}">
                <a16:creationId xmlns:a16="http://schemas.microsoft.com/office/drawing/2014/main" id="{0EA6F3E0-FB42-0F41-ADF9-1F59015673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06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Transpiration serves three main roles:</a:t>
            </a:r>
          </a:p>
        </p:txBody>
      </p:sp>
      <p:sp>
        <p:nvSpPr>
          <p:cNvPr id="3" name="Content Placeholder 2"/>
          <p:cNvSpPr>
            <a:spLocks noGrp="1"/>
          </p:cNvSpPr>
          <p:nvPr>
            <p:ph idx="1"/>
          </p:nvPr>
        </p:nvSpPr>
        <p:spPr/>
        <p:txBody>
          <a:bodyPr/>
          <a:lstStyle/>
          <a:p>
            <a:pPr marL="457200" indent="-457200">
              <a:buFont typeface="Arial"/>
              <a:buChar char="•"/>
            </a:pPr>
            <a:r>
              <a:rPr lang="en-US" b="1" dirty="0"/>
              <a:t>movement of minerals </a:t>
            </a:r>
          </a:p>
          <a:p>
            <a:pPr marL="857250" lvl="1" indent="-457200">
              <a:buFont typeface="Arial"/>
              <a:buChar char="•"/>
            </a:pPr>
            <a:r>
              <a:rPr lang="en-US" dirty="0"/>
              <a:t>(from roots: xylem) and sugars (from photosynthesis: phloem) throughout the plant.</a:t>
            </a:r>
          </a:p>
          <a:p>
            <a:pPr marL="457200" indent="-457200">
              <a:buFont typeface="Arial"/>
              <a:buChar char="•"/>
            </a:pPr>
            <a:r>
              <a:rPr lang="en-US" b="1" dirty="0"/>
              <a:t>cooling</a:t>
            </a:r>
            <a:r>
              <a:rPr lang="en-US" dirty="0"/>
              <a:t> </a:t>
            </a:r>
          </a:p>
          <a:p>
            <a:pPr marL="857250" lvl="1" indent="-457200">
              <a:buFont typeface="Arial"/>
              <a:buChar char="•"/>
            </a:pPr>
            <a:r>
              <a:rPr lang="en-US" dirty="0"/>
              <a:t>(loss of heat energy through transpiration)</a:t>
            </a:r>
          </a:p>
          <a:p>
            <a:pPr marL="457200" indent="-457200">
              <a:buFont typeface="Arial"/>
              <a:buChar char="•"/>
            </a:pPr>
            <a:r>
              <a:rPr lang="en-US" b="1" dirty="0"/>
              <a:t>maintenance of turgor pressure </a:t>
            </a:r>
          </a:p>
          <a:p>
            <a:pPr marL="857250" lvl="1" indent="-457200">
              <a:buFont typeface="Arial"/>
              <a:buChar char="•"/>
            </a:pPr>
            <a:r>
              <a:rPr lang="en-US" dirty="0"/>
              <a:t>in plant cells for plant structure and the functioning of guard cells in the stomata to regulate water loss and CO2 uptake.</a:t>
            </a:r>
          </a:p>
          <a:p>
            <a:endParaRPr lang="en-US" dirty="0"/>
          </a:p>
        </p:txBody>
      </p:sp>
      <p:pic>
        <p:nvPicPr>
          <p:cNvPr id="4" name="Audio Recording 11 Jan 2021 at 16:32:29" descr="Audio Recording 11 Jan 2021 at 16:32:29">
            <a:hlinkClick r:id="" action="ppaction://media"/>
            <a:extLst>
              <a:ext uri="{FF2B5EF4-FFF2-40B4-BE49-F238E27FC236}">
                <a16:creationId xmlns:a16="http://schemas.microsoft.com/office/drawing/2014/main" id="{F9E4E748-F7EB-A247-8260-C36299575D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269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stomata</a:t>
            </a:r>
          </a:p>
        </p:txBody>
      </p:sp>
      <p:pic>
        <p:nvPicPr>
          <p:cNvPr id="4" name="Content Placeholder 3"/>
          <p:cNvPicPr>
            <a:picLocks noGrp="1" noChangeAspect="1"/>
          </p:cNvPicPr>
          <p:nvPr>
            <p:ph idx="1"/>
          </p:nvPr>
        </p:nvPicPr>
        <p:blipFill>
          <a:blip r:embed="rId4"/>
          <a:srcRect l="-22718" r="-22718"/>
          <a:stretch>
            <a:fillRect/>
          </a:stretch>
        </p:blipFill>
        <p:spPr/>
      </p:pic>
      <p:pic>
        <p:nvPicPr>
          <p:cNvPr id="3" name="Audio Recording 11 Jan 2021 at 16:33:48" descr="Audio Recording 11 Jan 2021 at 16:33:48">
            <a:hlinkClick r:id="" action="ppaction://media"/>
            <a:extLst>
              <a:ext uri="{FF2B5EF4-FFF2-40B4-BE49-F238E27FC236}">
                <a16:creationId xmlns:a16="http://schemas.microsoft.com/office/drawing/2014/main" id="{1294526D-27FE-884A-A13A-B4D54F050E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39410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photosynthesis mechanisms</a:t>
            </a:r>
          </a:p>
        </p:txBody>
      </p:sp>
      <p:sp>
        <p:nvSpPr>
          <p:cNvPr id="3" name="Content Placeholder 2"/>
          <p:cNvSpPr>
            <a:spLocks noGrp="1"/>
          </p:cNvSpPr>
          <p:nvPr>
            <p:ph idx="1"/>
          </p:nvPr>
        </p:nvSpPr>
        <p:spPr/>
        <p:txBody>
          <a:bodyPr/>
          <a:lstStyle/>
          <a:p>
            <a:pPr marL="457200" indent="-457200">
              <a:buFont typeface="Arial"/>
              <a:buChar char="•"/>
            </a:pPr>
            <a:r>
              <a:rPr lang="en-US" sz="2800" b="1" dirty="0"/>
              <a:t>C3, C4, CAM </a:t>
            </a:r>
            <a:r>
              <a:rPr lang="en-US" sz="2000" dirty="0"/>
              <a:t>(</a:t>
            </a:r>
            <a:r>
              <a:rPr lang="en-US" sz="2000" dirty="0" err="1"/>
              <a:t>Crassulacean</a:t>
            </a:r>
            <a:r>
              <a:rPr lang="en-US" sz="2000" dirty="0"/>
              <a:t> acid metabolism)</a:t>
            </a:r>
          </a:p>
          <a:p>
            <a:pPr marL="457200" indent="-457200">
              <a:buFont typeface="Arial"/>
              <a:buChar char="•"/>
            </a:pPr>
            <a:r>
              <a:rPr lang="en-US" sz="2800" b="1" dirty="0"/>
              <a:t>C3 </a:t>
            </a:r>
            <a:r>
              <a:rPr lang="en-US" sz="2800" dirty="0"/>
              <a:t>(much older, but less efficient)</a:t>
            </a:r>
          </a:p>
          <a:p>
            <a:pPr marL="857250" lvl="1" indent="-457200">
              <a:buFont typeface="Arial"/>
              <a:buChar char="•"/>
            </a:pPr>
            <a:r>
              <a:rPr lang="en-US" sz="2400" dirty="0"/>
              <a:t>85% of plants</a:t>
            </a:r>
          </a:p>
          <a:p>
            <a:pPr marL="857250" lvl="1" indent="-457200">
              <a:buFont typeface="Arial"/>
              <a:buChar char="•"/>
            </a:pPr>
            <a:r>
              <a:rPr lang="en-US" sz="2400" dirty="0"/>
              <a:t>wheat, barley, potatoes and sugar beet and most trees. </a:t>
            </a:r>
          </a:p>
          <a:p>
            <a:pPr marL="857250" lvl="1" indent="-457200">
              <a:buFont typeface="Arial"/>
              <a:buChar char="•"/>
            </a:pPr>
            <a:r>
              <a:rPr lang="en-US" sz="2400" dirty="0"/>
              <a:t>cannot grow in hot climates because </a:t>
            </a:r>
            <a:r>
              <a:rPr lang="en-US" sz="2400" dirty="0" err="1"/>
              <a:t>RuBisCO</a:t>
            </a:r>
            <a:r>
              <a:rPr lang="en-US" sz="2400" dirty="0"/>
              <a:t> incorporates more oxygen into </a:t>
            </a:r>
            <a:r>
              <a:rPr lang="en-US" sz="2400" dirty="0" err="1"/>
              <a:t>RuBP</a:t>
            </a:r>
            <a:r>
              <a:rPr lang="en-US" sz="2400" dirty="0"/>
              <a:t> as temperatures increase</a:t>
            </a:r>
          </a:p>
          <a:p>
            <a:pPr marL="1257300" lvl="2" indent="-457200">
              <a:buFont typeface="Arial"/>
              <a:buChar char="•"/>
            </a:pPr>
            <a:r>
              <a:rPr lang="en-US" sz="2000" dirty="0"/>
              <a:t>photorespiration and a net loss of carbon (and nitrogen) that can act as a limit to growth. </a:t>
            </a:r>
          </a:p>
          <a:p>
            <a:pPr marL="857250" lvl="1" indent="-457200">
              <a:buFont typeface="Arial"/>
              <a:buChar char="•"/>
            </a:pPr>
            <a:r>
              <a:rPr lang="en-US" sz="2400" dirty="0"/>
              <a:t>C3 plants are also sensitive to water availability.</a:t>
            </a:r>
          </a:p>
        </p:txBody>
      </p:sp>
      <p:pic>
        <p:nvPicPr>
          <p:cNvPr id="4" name="Audio Recording 11 Jan 2021 at 16:37:08" descr="Audio Recording 11 Jan 2021 at 16:37:08">
            <a:hlinkClick r:id="" action="ppaction://media"/>
            <a:extLst>
              <a:ext uri="{FF2B5EF4-FFF2-40B4-BE49-F238E27FC236}">
                <a16:creationId xmlns:a16="http://schemas.microsoft.com/office/drawing/2014/main" id="{E11EB780-570C-4048-AF24-E9C4CDF141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47481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C3 plants use the Calvin cycle for fixing CO2.</a:t>
            </a:r>
          </a:p>
        </p:txBody>
      </p:sp>
      <p:pic>
        <p:nvPicPr>
          <p:cNvPr id="4" name="Content Placeholder 3"/>
          <p:cNvPicPr>
            <a:picLocks noGrp="1" noChangeAspect="1"/>
          </p:cNvPicPr>
          <p:nvPr>
            <p:ph idx="1"/>
          </p:nvPr>
        </p:nvPicPr>
        <p:blipFill>
          <a:blip r:embed="rId5"/>
          <a:srcRect l="-17605" r="-17605"/>
          <a:stretch>
            <a:fillRect/>
          </a:stretch>
        </p:blipFill>
        <p:spPr>
          <a:xfrm>
            <a:off x="431800" y="1763613"/>
            <a:ext cx="9067800" cy="4987925"/>
          </a:xfrm>
        </p:spPr>
      </p:pic>
      <p:pic>
        <p:nvPicPr>
          <p:cNvPr id="3" name="Audio Recording 11 Jan 2021 at 16:39:10" descr="Audio Recording 11 Jan 2021 at 16:39:10">
            <a:hlinkClick r:id="" action="ppaction://media"/>
            <a:extLst>
              <a:ext uri="{FF2B5EF4-FFF2-40B4-BE49-F238E27FC236}">
                <a16:creationId xmlns:a16="http://schemas.microsoft.com/office/drawing/2014/main" id="{FDC972CB-7146-2F45-8A79-10E2B5112C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59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8127</TotalTime>
  <Words>1649</Words>
  <Application>Microsoft Macintosh PowerPoint</Application>
  <PresentationFormat>Custom</PresentationFormat>
  <Paragraphs>142</Paragraphs>
  <Slides>25</Slides>
  <Notes>11</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Times New Roman</vt:lpstr>
      <vt:lpstr>Default Design</vt:lpstr>
      <vt:lpstr>GEOG0113 Lecture 004 Photosynthesis</vt:lpstr>
      <vt:lpstr>Aims of lecture</vt:lpstr>
      <vt:lpstr>Photosynthesis</vt:lpstr>
      <vt:lpstr>Transpiration</vt:lpstr>
      <vt:lpstr>Stomatal conductance</vt:lpstr>
      <vt:lpstr>Transpiration serves three main roles:</vt:lpstr>
      <vt:lpstr>stomata</vt:lpstr>
      <vt:lpstr>three types of photosynthesis mechanisms</vt:lpstr>
      <vt:lpstr>C3 plants use the Calvin cycle for fixing CO2.</vt:lpstr>
      <vt:lpstr>C4 Plants</vt:lpstr>
      <vt:lpstr>C4</vt:lpstr>
      <vt:lpstr>Respiration</vt:lpstr>
      <vt:lpstr>Limitations to photosynthesis at the leaf level</vt:lpstr>
      <vt:lpstr>light limitation</vt:lpstr>
      <vt:lpstr>Light limitation</vt:lpstr>
      <vt:lpstr>CO2 limitation</vt:lpstr>
      <vt:lpstr>CO2 limitation</vt:lpstr>
      <vt:lpstr>Nitrogen limitation and photosynthetic capacity</vt:lpstr>
      <vt:lpstr>Nitrogen</vt:lpstr>
      <vt:lpstr>Nitrogen</vt:lpstr>
      <vt:lpstr>Water limitation</vt:lpstr>
      <vt:lpstr>Water limitation</vt:lpstr>
      <vt:lpstr>Temperature effects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172</cp:revision>
  <cp:lastPrinted>1601-01-01T00:00:00Z</cp:lastPrinted>
  <dcterms:created xsi:type="dcterms:W3CDTF">2010-11-25T08:35:40Z</dcterms:created>
  <dcterms:modified xsi:type="dcterms:W3CDTF">2021-01-11T16:58:25Z</dcterms:modified>
</cp:coreProperties>
</file>